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56" r:id="rId4"/>
    <p:sldId id="305" r:id="rId5"/>
    <p:sldId id="304" r:id="rId6"/>
    <p:sldId id="291" r:id="rId7"/>
    <p:sldId id="292" r:id="rId8"/>
    <p:sldId id="294" r:id="rId9"/>
    <p:sldId id="318" r:id="rId10"/>
    <p:sldId id="327" r:id="rId11"/>
    <p:sldId id="319" r:id="rId12"/>
    <p:sldId id="328" r:id="rId13"/>
    <p:sldId id="306" r:id="rId14"/>
    <p:sldId id="293" r:id="rId15"/>
    <p:sldId id="296" r:id="rId16"/>
    <p:sldId id="299" r:id="rId17"/>
    <p:sldId id="300" r:id="rId18"/>
    <p:sldId id="301" r:id="rId19"/>
    <p:sldId id="302" r:id="rId20"/>
    <p:sldId id="329" r:id="rId21"/>
    <p:sldId id="320" r:id="rId22"/>
    <p:sldId id="326" r:id="rId23"/>
  </p:sldIdLst>
  <p:sldSz cx="12188825" cy="6858000"/>
  <p:notesSz cx="7008813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5274" autoAdjust="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039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9/13/2018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039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39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9/13/2018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415036"/>
            <a:ext cx="5607050" cy="4182666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39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544" y="758952"/>
            <a:ext cx="9415867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544" y="4800600"/>
            <a:ext cx="9415867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0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9D3B9702-7FBF-4720-8670-571C5E7EEDDE}" type="datetime1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9/13/2018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FDBFFB2-86D9-4B8F-A59A-553A60B94BBE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64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9/13/2018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4" y="758952"/>
            <a:ext cx="9415867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544" y="4800600"/>
            <a:ext cx="9415867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9/13/2018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0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2589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543" y="1828802"/>
            <a:ext cx="4479393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885" y="1828802"/>
            <a:ext cx="4479393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9/13/2018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4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543" y="1717185"/>
            <a:ext cx="4479393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543" y="2507550"/>
            <a:ext cx="4479393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30979" y="1717185"/>
            <a:ext cx="4485488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4885" y="2507550"/>
            <a:ext cx="4479393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9/13/2018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82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9/13/2018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9/13/2018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6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2"/>
            <a:ext cx="3199567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093" y="685800"/>
            <a:ext cx="6077484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99736"/>
            <a:ext cx="3199567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9/13/2018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3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89899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5257800"/>
            <a:ext cx="99796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1289899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162" y="6108591"/>
            <a:ext cx="99796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9/13/2018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69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9/13/2018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8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6448" y="381000"/>
            <a:ext cx="247585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1802" y="381000"/>
            <a:ext cx="7732286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9/13/2018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77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9/13/2018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9/13/2018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9/13/2018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21337" y="0"/>
            <a:ext cx="97510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543" y="365760"/>
            <a:ext cx="9690116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543" y="1828802"/>
            <a:ext cx="859312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56392" y="998585"/>
            <a:ext cx="1904999" cy="365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D3B9702-7FBF-4720-8670-571C5E7EEDDE}" type="datetime1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9/13/2018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18190" y="4046585"/>
            <a:ext cx="3581400" cy="365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1809" y="6172202"/>
            <a:ext cx="914162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FDBFFB2-86D9-4B8F-A59A-553A60B94BBE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8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studentsachieve.org/middle-school/" TargetMode="External"/><Relationship Id="rId2" Type="http://schemas.openxmlformats.org/officeDocument/2006/relationships/hyperlink" Target="https://www.floridastudentsachieve.org/elementary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sassessments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ander.nancy@franklin-academy.org" TargetMode="External"/><Relationship Id="rId2" Type="http://schemas.openxmlformats.org/officeDocument/2006/relationships/hyperlink" Target="mailto:ratner.jason@franklin-academy.or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828800"/>
            <a:ext cx="9144000" cy="2667000"/>
          </a:xfrm>
        </p:spPr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FSA 3</a:t>
            </a:r>
            <a:r>
              <a:rPr lang="en-US" baseline="30000" dirty="0" smtClean="0">
                <a:latin typeface="Century Gothic" panose="020B0502020202020204" pitchFamily="34" charset="0"/>
              </a:rPr>
              <a:t>rd</a:t>
            </a:r>
            <a:r>
              <a:rPr lang="en-US" dirty="0" smtClean="0">
                <a:latin typeface="Century Gothic" panose="020B0502020202020204" pitchFamily="34" charset="0"/>
              </a:rPr>
              <a:t> Grade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sz="4800" dirty="0" smtClean="0">
                <a:latin typeface="Century Gothic" panose="020B0502020202020204" pitchFamily="34" charset="0"/>
              </a:rPr>
              <a:t>Parent Information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Franklin Academy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Cooper City Campus</a:t>
            </a:r>
          </a:p>
        </p:txBody>
      </p:sp>
      <p:pic>
        <p:nvPicPr>
          <p:cNvPr id="4" name="Picture 1" descr="C:\Users\Cummings.Brenda\Documents\Franklin Academy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115334"/>
            <a:ext cx="3567391" cy="125626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880004" y="1600200"/>
            <a:ext cx="9143999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latin typeface="Century Gothic" panose="020B0502020202020204" pitchFamily="34" charset="0"/>
              </a:rPr>
              <a:t>September 13, 2018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grades 3-6 ELA and Math will be delivered on paper in 2019.  </a:t>
            </a:r>
            <a:endParaRPr lang="en-US" dirty="0"/>
          </a:p>
          <a:p>
            <a:r>
              <a:rPr lang="en-US" dirty="0" smtClean="0"/>
              <a:t>Practice tests and Item Specifications will be updated in September 2018.  (Current Paper Based (PBT) Practice Tests include item types that will be removed – use with caution)</a:t>
            </a:r>
          </a:p>
          <a:p>
            <a:r>
              <a:rPr lang="en-US" dirty="0" smtClean="0"/>
              <a:t>PBT tests will NOT include: </a:t>
            </a:r>
          </a:p>
          <a:p>
            <a:pPr lvl="1"/>
            <a:r>
              <a:rPr lang="en-US" dirty="0" smtClean="0"/>
              <a:t>Audio</a:t>
            </a:r>
          </a:p>
          <a:p>
            <a:pPr lvl="1"/>
            <a:r>
              <a:rPr lang="en-US" dirty="0" smtClean="0"/>
              <a:t>Short answer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5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5400000">
            <a:off x="8354508" y="3068342"/>
            <a:ext cx="6858000" cy="873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400" dirty="0" smtClean="0"/>
              <a:t>FSA Achievement Levels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6122" t="51567" r="26923" b="29630"/>
          <a:stretch/>
        </p:blipFill>
        <p:spPr bwMode="auto">
          <a:xfrm>
            <a:off x="150812" y="1447800"/>
            <a:ext cx="11049000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5400000">
            <a:off x="8354508" y="3068342"/>
            <a:ext cx="6858000" cy="873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400" dirty="0" smtClean="0"/>
              <a:t>FSA Achievement Levels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2" y="762000"/>
            <a:ext cx="10134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</a:rPr>
              <a:t>Florida </a:t>
            </a:r>
            <a:r>
              <a:rPr lang="en-US" sz="3600" dirty="0">
                <a:latin typeface="Calibri" panose="020F0502020204030204" pitchFamily="34" charset="0"/>
              </a:rPr>
              <a:t>law defines Level 3 as indicating “</a:t>
            </a:r>
            <a:r>
              <a:rPr lang="en-US" sz="3600" b="1" dirty="0">
                <a:latin typeface="Calibri" panose="020F0502020204030204" pitchFamily="34" charset="0"/>
              </a:rPr>
              <a:t>satisfactory </a:t>
            </a:r>
            <a:r>
              <a:rPr lang="en-US" sz="3600" dirty="0">
                <a:latin typeface="Calibri" panose="020F0502020204030204" pitchFamily="34" charset="0"/>
              </a:rPr>
              <a:t>performance” (s. 1008.22(3)(e)1., F.S.) 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</a:rPr>
              <a:t>Florida </a:t>
            </a:r>
            <a:r>
              <a:rPr lang="en-US" sz="3600" dirty="0">
                <a:latin typeface="Calibri" panose="020F0502020204030204" pitchFamily="34" charset="0"/>
              </a:rPr>
              <a:t>law also states that “a student </a:t>
            </a:r>
            <a:r>
              <a:rPr lang="en-US" sz="3600" b="1" dirty="0">
                <a:latin typeface="Calibri" panose="020F0502020204030204" pitchFamily="34" charset="0"/>
              </a:rPr>
              <a:t>passes </a:t>
            </a:r>
            <a:r>
              <a:rPr lang="en-US" sz="3600" dirty="0">
                <a:latin typeface="Calibri" panose="020F0502020204030204" pitchFamily="34" charset="0"/>
              </a:rPr>
              <a:t>an assessment if the student achieves a level 3, level 4, or level 5” (s. 1008.34(1)(a), F.S.) 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</a:rPr>
              <a:t>Level </a:t>
            </a:r>
            <a:r>
              <a:rPr lang="en-US" sz="3600" dirty="0">
                <a:latin typeface="Calibri" panose="020F0502020204030204" pitchFamily="34" charset="0"/>
              </a:rPr>
              <a:t>3 is also defined as “</a:t>
            </a:r>
            <a:r>
              <a:rPr lang="en-US" sz="3600" b="1" dirty="0">
                <a:latin typeface="Calibri" panose="020F0502020204030204" pitchFamily="34" charset="0"/>
              </a:rPr>
              <a:t>passing</a:t>
            </a:r>
            <a:r>
              <a:rPr lang="en-US" sz="3600" dirty="0">
                <a:latin typeface="Calibri" panose="020F0502020204030204" pitchFamily="34" charset="0"/>
              </a:rPr>
              <a:t>” in State Board Rule (6A-1.09422, F.A.C.) </a:t>
            </a:r>
          </a:p>
        </p:txBody>
      </p:sp>
    </p:spTree>
    <p:extLst>
      <p:ext uri="{BB962C8B-B14F-4D97-AF65-F5344CB8AC3E}">
        <p14:creationId xmlns:p14="http://schemas.microsoft.com/office/powerpoint/2010/main" val="37173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5805" y="1226128"/>
            <a:ext cx="9964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pt-B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pt-BR" sz="4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5400000">
            <a:off x="8311439" y="2992141"/>
            <a:ext cx="6858000" cy="873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/>
              <a:t>FSA </a:t>
            </a:r>
            <a:r>
              <a:rPr lang="en-US" sz="4800" dirty="0"/>
              <a:t>Test 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597"/>
              </p:ext>
            </p:extLst>
          </p:nvPr>
        </p:nvGraphicFramePr>
        <p:xfrm>
          <a:off x="684212" y="1984628"/>
          <a:ext cx="9677400" cy="288874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57710"/>
                <a:gridCol w="3125969"/>
                <a:gridCol w="1897916"/>
                <a:gridCol w="2095805"/>
              </a:tblGrid>
              <a:tr h="5039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Testing</a:t>
                      </a:r>
                      <a:r>
                        <a:rPr lang="en-US" baseline="0" dirty="0" smtClean="0">
                          <a:latin typeface="+mn-lt"/>
                        </a:rPr>
                        <a:t> Window: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Test</a:t>
                      </a:r>
                      <a:r>
                        <a:rPr lang="en-US" baseline="0" dirty="0" smtClean="0">
                          <a:latin typeface="+mn-lt"/>
                        </a:rPr>
                        <a:t>: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Test</a:t>
                      </a:r>
                      <a:r>
                        <a:rPr lang="en-US" baseline="0" dirty="0" smtClean="0">
                          <a:latin typeface="+mn-lt"/>
                        </a:rPr>
                        <a:t> Mode: 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Grade</a:t>
                      </a:r>
                      <a:r>
                        <a:rPr lang="en-US" baseline="0" dirty="0" smtClean="0">
                          <a:latin typeface="+mn-lt"/>
                        </a:rPr>
                        <a:t> (s): 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84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April</a:t>
                      </a:r>
                      <a:r>
                        <a:rPr lang="en-US" sz="1800" b="1" baseline="0" dirty="0" smtClean="0">
                          <a:latin typeface="Arial Narrow" panose="020B0606020202030204" pitchFamily="34" charset="0"/>
                        </a:rPr>
                        <a:t> 2</a:t>
                      </a:r>
                      <a:r>
                        <a:rPr lang="en-US" sz="1800" b="1" baseline="30000" dirty="0" smtClean="0">
                          <a:latin typeface="Arial Narrow" panose="020B0606020202030204" pitchFamily="34" charset="0"/>
                        </a:rPr>
                        <a:t>nd</a:t>
                      </a:r>
                      <a:r>
                        <a:rPr lang="en-US" sz="1800" b="1" baseline="0" dirty="0" smtClean="0">
                          <a:latin typeface="Arial Narrow" panose="020B0606020202030204" pitchFamily="34" charset="0"/>
                        </a:rPr>
                        <a:t> &amp; 3</a:t>
                      </a:r>
                      <a:r>
                        <a:rPr lang="en-US" sz="1800" b="1" baseline="30000" dirty="0" smtClean="0">
                          <a:latin typeface="Arial Narrow" panose="020B0606020202030204" pitchFamily="34" charset="0"/>
                        </a:rPr>
                        <a:t>rd</a:t>
                      </a:r>
                      <a:r>
                        <a:rPr lang="en-US" sz="1800" b="1" baseline="0" dirty="0" smtClean="0">
                          <a:latin typeface="Arial Narrow" panose="020B0606020202030204" pitchFamily="34" charset="0"/>
                        </a:rPr>
                        <a:t>, 2019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FSA ELA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Narrow" panose="020B0606020202030204" pitchFamily="34" charset="0"/>
                        </a:rPr>
                        <a:t>Paper</a:t>
                      </a:r>
                      <a:r>
                        <a:rPr lang="en-US" sz="2000" b="0" baseline="0" dirty="0" smtClean="0">
                          <a:latin typeface="Arial Narrow" panose="020B0606020202030204" pitchFamily="34" charset="0"/>
                        </a:rPr>
                        <a:t> Based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3200" b="1" baseline="300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rd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631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May 7</a:t>
                      </a:r>
                      <a:r>
                        <a:rPr lang="en-US" sz="1800" b="1" baseline="30000" dirty="0" smtClean="0">
                          <a:latin typeface="Arial Narrow" panose="020B0606020202030204" pitchFamily="34" charset="0"/>
                        </a:rPr>
                        <a:t>th</a:t>
                      </a:r>
                      <a:r>
                        <a:rPr lang="en-US" sz="1800" b="1" baseline="0" dirty="0" smtClean="0">
                          <a:latin typeface="Arial Narrow" panose="020B0606020202030204" pitchFamily="34" charset="0"/>
                        </a:rPr>
                        <a:t> &amp; 8</a:t>
                      </a:r>
                      <a:r>
                        <a:rPr lang="en-US" sz="1800" b="1" baseline="30000" dirty="0" smtClean="0">
                          <a:latin typeface="Arial Narrow" panose="020B0606020202030204" pitchFamily="34" charset="0"/>
                        </a:rPr>
                        <a:t>th</a:t>
                      </a:r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, 2019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FSA Mathematics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Arial Narrow" panose="020B0606020202030204" pitchFamily="34" charset="0"/>
                        </a:rPr>
                        <a:t>Paper Based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3200" b="1" baseline="300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rd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5400000">
            <a:off x="7847842" y="3047170"/>
            <a:ext cx="6663258" cy="873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What are we doing?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885992" y="1063759"/>
            <a:ext cx="77537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Focusing </a:t>
            </a:r>
            <a:r>
              <a:rPr lang="en-US" sz="3200" dirty="0"/>
              <a:t>on the </a:t>
            </a:r>
            <a:r>
              <a:rPr lang="en-US" sz="3200" dirty="0" smtClean="0"/>
              <a:t>standards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Differentiating instruction </a:t>
            </a: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Digital learning push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“Cold Read” Assessments with DBQs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Writing </a:t>
            </a:r>
            <a:r>
              <a:rPr lang="en-US" sz="3200" dirty="0" smtClean="0"/>
              <a:t>across content </a:t>
            </a:r>
            <a:r>
              <a:rPr lang="en-US" sz="3200" dirty="0"/>
              <a:t>areas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Progress Monitoring in all subjects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Modeling FSA </a:t>
            </a:r>
            <a:r>
              <a:rPr lang="en-US" sz="3200" dirty="0"/>
              <a:t>Style Questions on Assessments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Close Reading in all content areas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46188"/>
            <a:ext cx="8166100" cy="4365625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/>
              <a:t>fsassessments.org</a:t>
            </a:r>
          </a:p>
          <a:p>
            <a:r>
              <a:rPr lang="en-US" sz="4400" dirty="0"/>
              <a:t>bealearninghero.org</a:t>
            </a:r>
          </a:p>
          <a:p>
            <a:r>
              <a:rPr lang="en-US" sz="4400" dirty="0" smtClean="0"/>
              <a:t>achievethecore.org</a:t>
            </a:r>
          </a:p>
          <a:p>
            <a:r>
              <a:rPr lang="en-US" sz="4400" dirty="0"/>
              <a:t>f</a:t>
            </a:r>
            <a:r>
              <a:rPr lang="en-US" sz="4400" dirty="0" smtClean="0"/>
              <a:t>loridastudents.org </a:t>
            </a:r>
            <a:endParaRPr lang="en-US" sz="4400" dirty="0"/>
          </a:p>
          <a:p>
            <a:r>
              <a:rPr lang="en-US" sz="4400" dirty="0" smtClean="0"/>
              <a:t>fldoe.org/academics </a:t>
            </a:r>
            <a:r>
              <a:rPr lang="en-US" sz="4400" dirty="0"/>
              <a:t>– Florida Standards resources, parent guides and the “We Can Do This, Florida!” video series</a:t>
            </a:r>
          </a:p>
          <a:p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5400000">
            <a:off x="8254602" y="3064479"/>
            <a:ext cx="6858000" cy="6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A+ Resources</a:t>
            </a:r>
          </a:p>
        </p:txBody>
      </p:sp>
    </p:spTree>
    <p:extLst>
      <p:ext uri="{BB962C8B-B14F-4D97-AF65-F5344CB8AC3E}">
        <p14:creationId xmlns:p14="http://schemas.microsoft.com/office/powerpoint/2010/main" val="4984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 rot="5400000">
            <a:off x="8254602" y="3087670"/>
            <a:ext cx="6858000" cy="6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FSA Portal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7627" t="9402" r="18591" b="4558"/>
          <a:stretch/>
        </p:blipFill>
        <p:spPr bwMode="auto">
          <a:xfrm>
            <a:off x="760412" y="138449"/>
            <a:ext cx="9753600" cy="6561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7708648" y="3505200"/>
            <a:ext cx="2957763" cy="7700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52425"/>
            <a:ext cx="9232900" cy="604837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cs typeface="Times New Roman" pitchFamily="18" charset="0"/>
              </a:rPr>
              <a:t>V</a:t>
            </a:r>
            <a:r>
              <a:rPr lang="en-US" sz="2000" dirty="0" smtClean="0">
                <a:cs typeface="Times New Roman" pitchFamily="18" charset="0"/>
              </a:rPr>
              <a:t>isit </a:t>
            </a:r>
            <a:r>
              <a:rPr lang="en-US" sz="2000" dirty="0">
                <a:cs typeface="Times New Roman" pitchFamily="18" charset="0"/>
              </a:rPr>
              <a:t>teacher </a:t>
            </a:r>
            <a:r>
              <a:rPr lang="en-US" sz="2000" dirty="0" smtClean="0">
                <a:cs typeface="Times New Roman" pitchFamily="18" charset="0"/>
              </a:rPr>
              <a:t>websites </a:t>
            </a:r>
            <a:r>
              <a:rPr lang="en-US" sz="2000" dirty="0">
                <a:cs typeface="Times New Roman" pitchFamily="18" charset="0"/>
              </a:rPr>
              <a:t>on a daily basis.</a:t>
            </a:r>
          </a:p>
          <a:p>
            <a:pPr marL="457200" indent="-457200">
              <a:buAutoNum type="arabicPeriod"/>
            </a:pPr>
            <a:r>
              <a:rPr lang="en-US" sz="2000" dirty="0">
                <a:cs typeface="Times New Roman" pitchFamily="18" charset="0"/>
              </a:rPr>
              <a:t>Help infuse what is being learned in class at home.</a:t>
            </a:r>
          </a:p>
          <a:p>
            <a:pPr marL="457200" indent="-457200">
              <a:buAutoNum type="arabicPeriod"/>
            </a:pPr>
            <a:r>
              <a:rPr lang="en-US" sz="2000" dirty="0">
                <a:cs typeface="Times New Roman" pitchFamily="18" charset="0"/>
              </a:rPr>
              <a:t>READ with children at least 30 minutes each day. Students can then use the books read at home, and take tests at school using  Accelerated Reader (AR) program. </a:t>
            </a:r>
          </a:p>
          <a:p>
            <a:pPr marL="457200" indent="-457200">
              <a:buAutoNum type="arabicPeriod"/>
            </a:pPr>
            <a:r>
              <a:rPr lang="en-US" sz="2000" dirty="0">
                <a:cs typeface="Times New Roman" pitchFamily="18" charset="0"/>
              </a:rPr>
              <a:t>Use computer websites:</a:t>
            </a:r>
          </a:p>
          <a:p>
            <a:pPr marL="968375" lvl="1" indent="-457200">
              <a:buFont typeface="Wingdings" panose="05000000000000000000" pitchFamily="2" charset="2"/>
              <a:buAutoNum type="arabicPeriod"/>
            </a:pPr>
            <a:r>
              <a:rPr lang="en-US" dirty="0" smtClean="0">
                <a:cs typeface="Times New Roman" pitchFamily="18" charset="0"/>
              </a:rPr>
              <a:t>PowerSchool</a:t>
            </a:r>
            <a:r>
              <a:rPr lang="en-US" dirty="0">
                <a:cs typeface="Times New Roman" pitchFamily="18" charset="0"/>
              </a:rPr>
              <a:t>– keep up-to-date with student progress</a:t>
            </a:r>
          </a:p>
          <a:p>
            <a:pPr marL="968375" lvl="1" indent="-457200">
              <a:buAutoNum type="arabicPeriod"/>
            </a:pPr>
            <a:r>
              <a:rPr lang="en-US" dirty="0" err="1" smtClean="0">
                <a:cs typeface="Times New Roman" pitchFamily="18" charset="0"/>
              </a:rPr>
              <a:t>i</a:t>
            </a:r>
            <a:r>
              <a:rPr lang="en-US" dirty="0" smtClean="0">
                <a:cs typeface="Times New Roman" pitchFamily="18" charset="0"/>
              </a:rPr>
              <a:t>-Ready</a:t>
            </a:r>
            <a:endParaRPr lang="en-US" dirty="0">
              <a:cs typeface="Times New Roman" pitchFamily="18" charset="0"/>
            </a:endParaRPr>
          </a:p>
          <a:p>
            <a:pPr marL="968375" lvl="1" indent="-457200">
              <a:buAutoNum type="arabicPeriod"/>
            </a:pPr>
            <a:r>
              <a:rPr lang="en-US" dirty="0" smtClean="0">
                <a:cs typeface="Times New Roman" pitchFamily="18" charset="0"/>
              </a:rPr>
              <a:t>ThinkCentral.com</a:t>
            </a:r>
          </a:p>
          <a:p>
            <a:pPr marL="968375" lvl="1" indent="-457200">
              <a:buAutoNum type="arabicPeriod"/>
            </a:pPr>
            <a:r>
              <a:rPr lang="en-US" dirty="0" smtClean="0">
                <a:cs typeface="Times New Roman" pitchFamily="18" charset="0"/>
              </a:rPr>
              <a:t>USA Test Prep</a:t>
            </a:r>
          </a:p>
          <a:p>
            <a:pPr marL="968375" lvl="1" indent="-457200">
              <a:buAutoNum type="arabicPeriod"/>
            </a:pPr>
            <a:r>
              <a:rPr lang="en-US" dirty="0" err="1" smtClean="0">
                <a:cs typeface="Times New Roman" pitchFamily="18" charset="0"/>
              </a:rPr>
              <a:t>STEMScope</a:t>
            </a:r>
            <a:endParaRPr lang="en-US" dirty="0" smtClean="0">
              <a:cs typeface="Times New Roman" pitchFamily="18" charset="0"/>
            </a:endParaRPr>
          </a:p>
          <a:p>
            <a:pPr marL="968375" lvl="1" indent="-457200">
              <a:buAutoNum type="arabicPeriod"/>
            </a:pPr>
            <a:r>
              <a:rPr lang="en-US" dirty="0" smtClean="0">
                <a:cs typeface="Times New Roman" pitchFamily="18" charset="0"/>
              </a:rPr>
              <a:t>ED your friend in Learning</a:t>
            </a:r>
            <a:endParaRPr lang="en-US" dirty="0" smtClean="0">
              <a:cs typeface="Times New Roman" pitchFamily="18" charset="0"/>
            </a:endParaRPr>
          </a:p>
          <a:p>
            <a:pPr marL="968375" lvl="1" indent="-457200">
              <a:buAutoNum type="arabicPeriod"/>
            </a:pPr>
            <a:r>
              <a:rPr lang="en-US" dirty="0" smtClean="0">
                <a:cs typeface="Times New Roman" pitchFamily="18" charset="0"/>
                <a:hlinkClick r:id="rId2"/>
              </a:rPr>
              <a:t>https</a:t>
            </a:r>
            <a:r>
              <a:rPr lang="en-US" dirty="0">
                <a:cs typeface="Times New Roman" pitchFamily="18" charset="0"/>
                <a:hlinkClick r:id="rId2"/>
              </a:rPr>
              <a:t>://www.floridastudentsachieve.org/elementary</a:t>
            </a:r>
            <a:r>
              <a:rPr lang="en-US" dirty="0" smtClean="0">
                <a:cs typeface="Times New Roman" pitchFamily="18" charset="0"/>
                <a:hlinkClick r:id="rId2"/>
              </a:rPr>
              <a:t>/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marL="968375" lvl="1" indent="-457200">
              <a:buAutoNum type="arabicPeriod"/>
            </a:pPr>
            <a:r>
              <a:rPr lang="en-US" dirty="0">
                <a:cs typeface="Times New Roman" pitchFamily="18" charset="0"/>
                <a:hlinkClick r:id="rId3"/>
              </a:rPr>
              <a:t>https://www.floridastudentsachieve.org/middle-school</a:t>
            </a:r>
            <a:r>
              <a:rPr lang="en-US" dirty="0" smtClean="0">
                <a:cs typeface="Times New Roman" pitchFamily="18" charset="0"/>
                <a:hlinkClick r:id="rId3"/>
              </a:rPr>
              <a:t>/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marL="968375" lvl="1" indent="-457200">
              <a:buAutoNum type="arabicPeriod"/>
            </a:pPr>
            <a:r>
              <a:rPr lang="en-US" dirty="0" smtClean="0">
                <a:cs typeface="Times New Roman" pitchFamily="18" charset="0"/>
                <a:hlinkClick r:id="rId4"/>
              </a:rPr>
              <a:t>http</a:t>
            </a:r>
            <a:r>
              <a:rPr lang="en-US" dirty="0">
                <a:cs typeface="Times New Roman" pitchFamily="18" charset="0"/>
                <a:hlinkClick r:id="rId4"/>
              </a:rPr>
              <a:t>://fsassessments.org/</a:t>
            </a:r>
            <a:r>
              <a:rPr lang="en-US" dirty="0">
                <a:cs typeface="Times New Roman" pitchFamily="18" charset="0"/>
              </a:rPr>
              <a:t> Use this website to read about updates, and have your child complete the training tests in both Reading and Math.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5400000">
            <a:off x="8254602" y="3045472"/>
            <a:ext cx="6858000" cy="6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can I do to help?</a:t>
            </a:r>
          </a:p>
        </p:txBody>
      </p:sp>
    </p:spTree>
    <p:extLst>
      <p:ext uri="{BB962C8B-B14F-4D97-AF65-F5344CB8AC3E}">
        <p14:creationId xmlns:p14="http://schemas.microsoft.com/office/powerpoint/2010/main" val="86562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 Alternatives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Portfolios- All 3</a:t>
            </a:r>
            <a:r>
              <a:rPr lang="en-US" baseline="30000" dirty="0" smtClean="0"/>
              <a:t>rd</a:t>
            </a:r>
            <a:r>
              <a:rPr lang="en-US" dirty="0" smtClean="0"/>
              <a:t> Graders will be working on an ELA Portfolio.  If they do not score at least a 2 on their FSA, they can pass based on a passing score on their portfolio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-Ready end of year diagnostic</a:t>
            </a:r>
            <a:endParaRPr lang="en-US" dirty="0" smtClean="0"/>
          </a:p>
          <a:p>
            <a:r>
              <a:rPr lang="en-US" dirty="0" smtClean="0"/>
              <a:t>SAT 10-  Students who do not pass their portfolio or are at risk of not earning at least a 2 on the FSA will be given the SAT10.</a:t>
            </a:r>
          </a:p>
        </p:txBody>
      </p:sp>
    </p:spTree>
    <p:extLst>
      <p:ext uri="{BB962C8B-B14F-4D97-AF65-F5344CB8AC3E}">
        <p14:creationId xmlns:p14="http://schemas.microsoft.com/office/powerpoint/2010/main" val="1380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91" y="4191000"/>
            <a:ext cx="3118468" cy="2295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691322"/>
            <a:ext cx="3863446" cy="1676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52500">
                        <a:srgbClr val="90C933"/>
                      </a:gs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Relax and Laugh</a:t>
            </a:r>
            <a:endParaRPr lang="en-US" sz="5400" b="1" cap="none" spc="0" dirty="0">
              <a:ln w="31550" cmpd="sng">
                <a:gradFill>
                  <a:gsLst>
                    <a:gs pos="52500">
                      <a:srgbClr val="90C933"/>
                    </a:gs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funny test answ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691322"/>
            <a:ext cx="384085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unny test ans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" y="4521200"/>
            <a:ext cx="3804345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unny test answ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80" y="3016884"/>
            <a:ext cx="3505200" cy="251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7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5400000">
            <a:off x="8347882" y="2992141"/>
            <a:ext cx="6858000" cy="873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FFFFFF"/>
                </a:solidFill>
              </a:rPr>
              <a:t>Objectives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4294967295"/>
          </p:nvPr>
        </p:nvSpPr>
        <p:spPr>
          <a:xfrm>
            <a:off x="0" y="1447800"/>
            <a:ext cx="10058400" cy="5105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Gain an understanding of the Florida Standards</a:t>
            </a:r>
          </a:p>
          <a:p>
            <a:r>
              <a:rPr lang="en-US" sz="3200" dirty="0" smtClean="0"/>
              <a:t>Expectations of the FSA including question types</a:t>
            </a:r>
          </a:p>
          <a:p>
            <a:r>
              <a:rPr lang="en-US" sz="3200" dirty="0" smtClean="0"/>
              <a:t>Sessions, times, and dates</a:t>
            </a:r>
          </a:p>
        </p:txBody>
      </p:sp>
    </p:spTree>
    <p:extLst>
      <p:ext uri="{BB962C8B-B14F-4D97-AF65-F5344CB8AC3E}">
        <p14:creationId xmlns:p14="http://schemas.microsoft.com/office/powerpoint/2010/main" val="1262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8725" y="365125"/>
            <a:ext cx="9690100" cy="132556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8593138" cy="4351338"/>
          </a:xfrm>
        </p:spPr>
        <p:txBody>
          <a:bodyPr/>
          <a:lstStyle/>
          <a:p>
            <a:r>
              <a:rPr lang="en-US" dirty="0" smtClean="0"/>
              <a:t>Mr. Ratner</a:t>
            </a:r>
          </a:p>
          <a:p>
            <a:pPr lvl="1"/>
            <a:r>
              <a:rPr lang="en-US" dirty="0" smtClean="0">
                <a:hlinkClick r:id="rId2"/>
              </a:rPr>
              <a:t>ratner.jason@franklin-academy.org</a:t>
            </a:r>
            <a:endParaRPr lang="en-US" dirty="0" smtClean="0"/>
          </a:p>
          <a:p>
            <a:pPr lvl="1"/>
            <a:r>
              <a:rPr lang="en-US" dirty="0" smtClean="0"/>
              <a:t>954-780-5533x2307</a:t>
            </a:r>
          </a:p>
          <a:p>
            <a:pPr lvl="1"/>
            <a:endParaRPr lang="en-US" dirty="0"/>
          </a:p>
          <a:p>
            <a:r>
              <a:rPr lang="en-US" dirty="0" smtClean="0"/>
              <a:t>Mrs. Lopez</a:t>
            </a:r>
          </a:p>
          <a:p>
            <a:pPr lvl="1"/>
            <a:r>
              <a:rPr lang="en-US" dirty="0">
                <a:hlinkClick r:id="rId3"/>
              </a:rPr>
              <a:t>l</a:t>
            </a:r>
            <a:r>
              <a:rPr lang="en-US" dirty="0" smtClean="0">
                <a:hlinkClick r:id="rId3"/>
              </a:rPr>
              <a:t>opez.evelyn@franklin-academy.org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954-780-5533x2309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6400"/>
            <a:ext cx="7578725" cy="1320800"/>
          </a:xfrm>
        </p:spPr>
        <p:txBody>
          <a:bodyPr/>
          <a:lstStyle/>
          <a:p>
            <a:pPr algn="ctr"/>
            <a:r>
              <a:rPr lang="en-US" b="1" dirty="0" smtClean="0"/>
              <a:t>What are the Florida Standards?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021638" cy="3868738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ClrTx/>
              <a:buNone/>
            </a:pPr>
            <a:endParaRPr lang="en-US" altLang="ja-JP" sz="4000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ja-JP" sz="2800" dirty="0">
                <a:solidFill>
                  <a:srgbClr val="0070C0"/>
                </a:solidFill>
              </a:rPr>
              <a:t>“</a:t>
            </a:r>
            <a:r>
              <a:rPr lang="en-US" altLang="ja-JP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A set of </a:t>
            </a:r>
            <a:r>
              <a:rPr lang="en-US" altLang="ja-JP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clea</a:t>
            </a:r>
            <a:r>
              <a:rPr lang="en-US" altLang="ja-JP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r, </a:t>
            </a:r>
            <a:r>
              <a:rPr lang="en-US" altLang="ja-JP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consisten</a:t>
            </a:r>
            <a:r>
              <a:rPr lang="en-US" altLang="ja-JP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t and </a:t>
            </a:r>
            <a:r>
              <a:rPr lang="en-US" altLang="ja-JP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strong</a:t>
            </a:r>
            <a:r>
              <a:rPr lang="en-US" altLang="ja-JP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academic standards that will help ensure </a:t>
            </a:r>
            <a:r>
              <a:rPr lang="en-US" altLang="ja-JP" sz="2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Florida’s </a:t>
            </a:r>
            <a:r>
              <a:rPr lang="en-US" altLang="ja-JP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students graduate high school ready for success in </a:t>
            </a:r>
            <a:r>
              <a:rPr lang="en-US" altLang="ja-JP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college</a:t>
            </a:r>
            <a:r>
              <a:rPr lang="en-US" altLang="ja-JP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ja-JP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caree</a:t>
            </a:r>
            <a:r>
              <a:rPr lang="en-US" altLang="ja-JP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r and </a:t>
            </a:r>
            <a:r>
              <a:rPr lang="en-US" altLang="ja-JP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life</a:t>
            </a:r>
            <a:r>
              <a:rPr lang="en-US" altLang="ja-JP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.”</a:t>
            </a:r>
            <a:r>
              <a:rPr lang="ja-JP" altLang="en-US" sz="2800" dirty="0">
                <a:solidFill>
                  <a:srgbClr val="0070C0"/>
                </a:solidFill>
              </a:rPr>
              <a:t> </a:t>
            </a:r>
            <a:endParaRPr lang="en-US" altLang="ja-JP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5400000">
            <a:off x="8347882" y="2992141"/>
            <a:ext cx="6858000" cy="873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</a:rPr>
              <a:t>Florida Standards</a:t>
            </a:r>
          </a:p>
        </p:txBody>
      </p:sp>
      <p:pic>
        <p:nvPicPr>
          <p:cNvPr id="5" name="Picture 2" descr="http://student-tutor.com/blog/wp-content/uploads/2014/07/Staircase1.png"/>
          <p:cNvPicPr>
            <a:picLocks noChangeAspect="1" noChangeArrowheads="1"/>
          </p:cNvPicPr>
          <p:nvPr/>
        </p:nvPicPr>
        <p:blipFill rotWithShape="1">
          <a:blip r:embed="rId2"/>
          <a:srcRect l="4821" r="8716"/>
          <a:stretch/>
        </p:blipFill>
        <p:spPr bwMode="auto">
          <a:xfrm>
            <a:off x="3572845" y="3848806"/>
            <a:ext cx="4305737" cy="283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3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5400000">
            <a:off x="8344569" y="2839741"/>
            <a:ext cx="6858000" cy="873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FFFFFF"/>
                </a:solidFill>
              </a:rPr>
              <a:t>Cognitive Complexity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71" y="210865"/>
            <a:ext cx="5808791" cy="4356593"/>
          </a:xfrm>
          <a:prstGeom prst="rect">
            <a:avLst/>
          </a:prstGeom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8069" t="58298" r="27583" b="25323"/>
          <a:stretch/>
        </p:blipFill>
        <p:spPr>
          <a:xfrm>
            <a:off x="2236605" y="4997673"/>
            <a:ext cx="7212725" cy="1497725"/>
          </a:xfrm>
          <a:prstGeom prst="rect">
            <a:avLst/>
          </a:prstGeom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4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28638"/>
            <a:ext cx="9561513" cy="617696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dirty="0"/>
              <a:t>The Florida Standards Assessment (FSA</a:t>
            </a:r>
            <a:r>
              <a:rPr lang="en-US" sz="2800" b="1" dirty="0" smtClean="0"/>
              <a:t>)</a:t>
            </a:r>
          </a:p>
          <a:p>
            <a:pPr marL="45720" indent="0" algn="ctr">
              <a:buNone/>
            </a:pPr>
            <a:endParaRPr lang="en-US" sz="2000" b="1" dirty="0"/>
          </a:p>
          <a:p>
            <a:pPr lvl="1"/>
            <a:r>
              <a:rPr lang="en-US" sz="2600" dirty="0"/>
              <a:t>FSA is an authentic assessment that includes more than just multiple choice questions. </a:t>
            </a:r>
          </a:p>
          <a:p>
            <a:pPr lvl="1"/>
            <a:r>
              <a:rPr lang="en-US" sz="2600" dirty="0" smtClean="0"/>
              <a:t>It will </a:t>
            </a:r>
            <a:r>
              <a:rPr lang="en-US" sz="2600" dirty="0"/>
              <a:t>prepare Florida students for success in college, career, and in life by emphasizing analytical thinking.</a:t>
            </a:r>
          </a:p>
          <a:p>
            <a:pPr lvl="1"/>
            <a:r>
              <a:rPr lang="en-US" sz="2600" dirty="0"/>
              <a:t>Students will be expected to respond to multiple choice questions, create graphs, write and respond in different ways than on other traditional tests.</a:t>
            </a:r>
          </a:p>
          <a:p>
            <a:pPr lvl="1"/>
            <a:r>
              <a:rPr lang="en-US" sz="2600" dirty="0"/>
              <a:t>Measures student mastery of the standards taught.</a:t>
            </a:r>
          </a:p>
          <a:p>
            <a:pPr lvl="1"/>
            <a:r>
              <a:rPr lang="en-US" sz="2600" dirty="0"/>
              <a:t>Meets high quality standards for assessment, including reliability and validity for a variety of accountability purposes.</a:t>
            </a:r>
          </a:p>
          <a:p>
            <a:pPr lvl="1"/>
            <a:r>
              <a:rPr lang="en-US" sz="2600" dirty="0"/>
              <a:t>Emphasizes critical thinking.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5400000">
            <a:off x="8346295" y="2992141"/>
            <a:ext cx="6858000" cy="873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</a:rPr>
              <a:t>What is the FSA?</a:t>
            </a:r>
          </a:p>
        </p:txBody>
      </p:sp>
    </p:spTree>
    <p:extLst>
      <p:ext uri="{BB962C8B-B14F-4D97-AF65-F5344CB8AC3E}">
        <p14:creationId xmlns:p14="http://schemas.microsoft.com/office/powerpoint/2010/main" val="29184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5400000">
            <a:off x="8322966" y="2988828"/>
            <a:ext cx="6858000" cy="873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 dirty="0" smtClean="0"/>
              <a:t>Sessions and </a:t>
            </a:r>
            <a:r>
              <a:rPr lang="en-US" sz="5400" dirty="0" smtClean="0"/>
              <a:t>Times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499" t="44444" r="22501" b="28889"/>
          <a:stretch/>
        </p:blipFill>
        <p:spPr>
          <a:xfrm>
            <a:off x="455612" y="685800"/>
            <a:ext cx="10072249" cy="26979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 rotWithShape="1">
          <a:blip r:embed="rId3"/>
          <a:srcRect l="27045" t="31339" r="28201" b="47578"/>
          <a:stretch/>
        </p:blipFill>
        <p:spPr bwMode="auto">
          <a:xfrm>
            <a:off x="455611" y="3438938"/>
            <a:ext cx="10072249" cy="2885661"/>
          </a:xfrm>
          <a:prstGeom prst="rect">
            <a:avLst/>
          </a:prstGeom>
          <a:ln w="571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40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43137" y="2719389"/>
            <a:ext cx="1963738" cy="1965325"/>
          </a:xfrm>
          <a:prstGeom prst="ellipse">
            <a:avLst/>
          </a:prstGeom>
          <a:solidFill>
            <a:srgbClr val="262A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utoShape 79"/>
          <p:cNvSpPr>
            <a:spLocks/>
          </p:cNvSpPr>
          <p:nvPr/>
        </p:nvSpPr>
        <p:spPr bwMode="auto">
          <a:xfrm>
            <a:off x="2743200" y="3195639"/>
            <a:ext cx="976312" cy="949325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charset="0"/>
              <a:cs typeface="Gill Sans" charset="0"/>
              <a:sym typeface="Gill Sans" charset="0"/>
            </a:endParaRPr>
          </a:p>
        </p:txBody>
      </p:sp>
      <p:grpSp>
        <p:nvGrpSpPr>
          <p:cNvPr id="35844" name="Group 5"/>
          <p:cNvGrpSpPr>
            <a:grpSpLocks/>
          </p:cNvGrpSpPr>
          <p:nvPr/>
        </p:nvGrpSpPr>
        <p:grpSpPr bwMode="auto">
          <a:xfrm>
            <a:off x="3860801" y="2439988"/>
            <a:ext cx="2224087" cy="284162"/>
            <a:chOff x="7528087" y="2680840"/>
            <a:chExt cx="2061939" cy="31619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7528087" y="2680840"/>
              <a:ext cx="497456" cy="31619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25543" y="2680840"/>
              <a:ext cx="1564483" cy="0"/>
            </a:xfrm>
            <a:prstGeom prst="line">
              <a:avLst/>
            </a:prstGeom>
            <a:ln>
              <a:solidFill>
                <a:srgbClr val="FFFF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45" name="Group 8"/>
          <p:cNvGrpSpPr>
            <a:grpSpLocks/>
          </p:cNvGrpSpPr>
          <p:nvPr/>
        </p:nvGrpSpPr>
        <p:grpSpPr bwMode="auto">
          <a:xfrm>
            <a:off x="4273550" y="3190875"/>
            <a:ext cx="2246312" cy="285750"/>
            <a:chOff x="7528087" y="2680840"/>
            <a:chExt cx="2061939" cy="31619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7528087" y="2680840"/>
              <a:ext cx="498363" cy="31619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026450" y="2680840"/>
              <a:ext cx="1563576" cy="0"/>
            </a:xfrm>
            <a:prstGeom prst="line">
              <a:avLst/>
            </a:prstGeom>
            <a:ln>
              <a:solidFill>
                <a:srgbClr val="FFFF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46" name="Group 12"/>
          <p:cNvGrpSpPr>
            <a:grpSpLocks/>
          </p:cNvGrpSpPr>
          <p:nvPr/>
        </p:nvGrpSpPr>
        <p:grpSpPr bwMode="auto">
          <a:xfrm flipV="1">
            <a:off x="4265612" y="3925888"/>
            <a:ext cx="2286000" cy="285750"/>
            <a:chOff x="7528087" y="2680840"/>
            <a:chExt cx="2061939" cy="31619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7528087" y="2680840"/>
              <a:ext cx="498302" cy="31619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26389" y="2680840"/>
              <a:ext cx="1563637" cy="0"/>
            </a:xfrm>
            <a:prstGeom prst="line">
              <a:avLst/>
            </a:prstGeom>
            <a:ln>
              <a:solidFill>
                <a:srgbClr val="FFFF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47" name="Rectangle 15"/>
          <p:cNvSpPr>
            <a:spLocks noChangeArrowheads="1"/>
          </p:cNvSpPr>
          <p:nvPr/>
        </p:nvSpPr>
        <p:spPr bwMode="auto">
          <a:xfrm>
            <a:off x="6224588" y="2125664"/>
            <a:ext cx="3967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</a:rPr>
              <a:t>Focus on </a:t>
            </a:r>
            <a:r>
              <a:rPr lang="en-US" altLang="en-US" sz="2000" b="1">
                <a:solidFill>
                  <a:srgbClr val="262A63"/>
                </a:solidFill>
              </a:rPr>
              <a:t>non-fiction </a:t>
            </a:r>
            <a:r>
              <a:rPr lang="en-US" altLang="en-US" sz="2000">
                <a:solidFill>
                  <a:srgbClr val="FFFFFF"/>
                </a:solidFill>
              </a:rPr>
              <a:t>and careful, focused reading.</a:t>
            </a:r>
          </a:p>
        </p:txBody>
      </p:sp>
      <p:sp>
        <p:nvSpPr>
          <p:cNvPr id="35848" name="Rectangle 16"/>
          <p:cNvSpPr>
            <a:spLocks noChangeArrowheads="1"/>
          </p:cNvSpPr>
          <p:nvPr/>
        </p:nvSpPr>
        <p:spPr bwMode="auto">
          <a:xfrm>
            <a:off x="6707188" y="2886076"/>
            <a:ext cx="299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Discuss reading and </a:t>
            </a:r>
            <a:r>
              <a:rPr lang="en-US" altLang="en-US" sz="2000" dirty="0" smtClean="0">
                <a:solidFill>
                  <a:srgbClr val="FFFFFF"/>
                </a:solidFill>
              </a:rPr>
              <a:t>writing </a:t>
            </a:r>
            <a:r>
              <a:rPr lang="en-US" altLang="en-US" sz="2000" dirty="0">
                <a:solidFill>
                  <a:srgbClr val="FFFFFF"/>
                </a:solidFill>
              </a:rPr>
              <a:t>using </a:t>
            </a:r>
            <a:r>
              <a:rPr lang="en-US" altLang="en-US" sz="2000" b="1" dirty="0">
                <a:solidFill>
                  <a:srgbClr val="262A63"/>
                </a:solidFill>
              </a:rPr>
              <a:t>evidence.</a:t>
            </a:r>
          </a:p>
        </p:txBody>
      </p:sp>
      <p:sp>
        <p:nvSpPr>
          <p:cNvPr id="35849" name="Rectangle 17"/>
          <p:cNvSpPr>
            <a:spLocks noChangeArrowheads="1"/>
          </p:cNvSpPr>
          <p:nvPr/>
        </p:nvSpPr>
        <p:spPr bwMode="auto">
          <a:xfrm>
            <a:off x="6702425" y="4044950"/>
            <a:ext cx="3363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Increase </a:t>
            </a:r>
            <a:r>
              <a:rPr lang="en-US" altLang="en-US" sz="2000" b="1">
                <a:solidFill>
                  <a:srgbClr val="262A63"/>
                </a:solidFill>
              </a:rPr>
              <a:t>academic</a:t>
            </a:r>
            <a:r>
              <a:rPr lang="en-US" altLang="en-US" sz="2000">
                <a:solidFill>
                  <a:srgbClr val="262A63"/>
                </a:solidFill>
              </a:rPr>
              <a:t> </a:t>
            </a:r>
            <a:r>
              <a:rPr lang="en-US" altLang="en-US" sz="2000">
                <a:solidFill>
                  <a:schemeClr val="bg1"/>
                </a:solidFill>
              </a:rPr>
              <a:t>vocabulary.</a:t>
            </a:r>
          </a:p>
        </p:txBody>
      </p:sp>
      <p:grpSp>
        <p:nvGrpSpPr>
          <p:cNvPr id="35850" name="Group 18"/>
          <p:cNvGrpSpPr>
            <a:grpSpLocks/>
          </p:cNvGrpSpPr>
          <p:nvPr/>
        </p:nvGrpSpPr>
        <p:grpSpPr bwMode="auto">
          <a:xfrm flipV="1">
            <a:off x="3735388" y="4735513"/>
            <a:ext cx="2322513" cy="285750"/>
            <a:chOff x="7528087" y="2680840"/>
            <a:chExt cx="2061939" cy="31619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7528087" y="2680840"/>
              <a:ext cx="497515" cy="3161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025602" y="2680840"/>
              <a:ext cx="1564424" cy="0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51" name="Rectangle 21"/>
          <p:cNvSpPr>
            <a:spLocks noChangeArrowheads="1"/>
          </p:cNvSpPr>
          <p:nvPr/>
        </p:nvSpPr>
        <p:spPr bwMode="auto">
          <a:xfrm>
            <a:off x="6251575" y="4748214"/>
            <a:ext cx="4057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FF"/>
                </a:solidFill>
              </a:rPr>
              <a:t>Use </a:t>
            </a:r>
            <a:r>
              <a:rPr lang="en-US" altLang="en-US" sz="2000" b="1">
                <a:solidFill>
                  <a:srgbClr val="262A63"/>
                </a:solidFill>
              </a:rPr>
              <a:t>real-world examples </a:t>
            </a:r>
            <a:r>
              <a:rPr lang="en-US" altLang="en-US" sz="2000">
                <a:solidFill>
                  <a:srgbClr val="FFFFFF"/>
                </a:solidFill>
              </a:rPr>
              <a:t>to better understand concepts.</a:t>
            </a:r>
          </a:p>
        </p:txBody>
      </p:sp>
      <p:sp>
        <p:nvSpPr>
          <p:cNvPr id="35852" name="Rectangle 22"/>
          <p:cNvSpPr>
            <a:spLocks noChangeArrowheads="1"/>
          </p:cNvSpPr>
          <p:nvPr/>
        </p:nvSpPr>
        <p:spPr bwMode="auto">
          <a:xfrm>
            <a:off x="2255837" y="1111250"/>
            <a:ext cx="8007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262A63"/>
                </a:solidFill>
              </a:rPr>
              <a:t>English Language Arts/Literacy</a:t>
            </a:r>
          </a:p>
        </p:txBody>
      </p:sp>
    </p:spTree>
    <p:extLst>
      <p:ext uri="{BB962C8B-B14F-4D97-AF65-F5344CB8AC3E}">
        <p14:creationId xmlns:p14="http://schemas.microsoft.com/office/powerpoint/2010/main" val="9478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765" y="2667000"/>
            <a:ext cx="9144000" cy="3863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86" y="785019"/>
            <a:ext cx="9682957" cy="1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43137" y="2719389"/>
            <a:ext cx="1963738" cy="1965325"/>
          </a:xfrm>
          <a:prstGeom prst="ellipse">
            <a:avLst/>
          </a:prstGeom>
          <a:solidFill>
            <a:srgbClr val="CD9D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67" name="Group 5"/>
          <p:cNvGrpSpPr>
            <a:grpSpLocks/>
          </p:cNvGrpSpPr>
          <p:nvPr/>
        </p:nvGrpSpPr>
        <p:grpSpPr bwMode="auto">
          <a:xfrm>
            <a:off x="3963987" y="2570163"/>
            <a:ext cx="2159000" cy="285750"/>
            <a:chOff x="7528087" y="2680840"/>
            <a:chExt cx="2061939" cy="31619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7528087" y="2680840"/>
              <a:ext cx="497291" cy="31619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25378" y="2680840"/>
              <a:ext cx="1564648" cy="0"/>
            </a:xfrm>
            <a:prstGeom prst="line">
              <a:avLst/>
            </a:prstGeom>
            <a:ln>
              <a:solidFill>
                <a:srgbClr val="FFFF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4279900" y="3487738"/>
            <a:ext cx="1497012" cy="285750"/>
            <a:chOff x="7528087" y="2680840"/>
            <a:chExt cx="2061939" cy="31619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7528087" y="2680840"/>
              <a:ext cx="498539" cy="31619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026626" y="2680840"/>
              <a:ext cx="1563400" cy="0"/>
            </a:xfrm>
            <a:prstGeom prst="line">
              <a:avLst/>
            </a:prstGeom>
            <a:ln>
              <a:solidFill>
                <a:srgbClr val="FFFF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69" name="Group 11"/>
          <p:cNvGrpSpPr>
            <a:grpSpLocks/>
          </p:cNvGrpSpPr>
          <p:nvPr/>
        </p:nvGrpSpPr>
        <p:grpSpPr bwMode="auto">
          <a:xfrm flipV="1">
            <a:off x="4205288" y="4271963"/>
            <a:ext cx="1749425" cy="285750"/>
            <a:chOff x="7528087" y="2680840"/>
            <a:chExt cx="2061939" cy="31619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7528087" y="2680840"/>
              <a:ext cx="497709" cy="31619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025796" y="2680840"/>
              <a:ext cx="1564230" cy="0"/>
            </a:xfrm>
            <a:prstGeom prst="line">
              <a:avLst/>
            </a:prstGeom>
            <a:ln>
              <a:solidFill>
                <a:srgbClr val="FFFF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70" name="Rectangle 19"/>
          <p:cNvSpPr>
            <a:spLocks noChangeArrowheads="1"/>
          </p:cNvSpPr>
          <p:nvPr/>
        </p:nvSpPr>
        <p:spPr bwMode="auto">
          <a:xfrm>
            <a:off x="4486275" y="1111250"/>
            <a:ext cx="3548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CD9D2C"/>
                </a:solidFill>
              </a:rPr>
              <a:t>Mathematics</a:t>
            </a:r>
          </a:p>
        </p:txBody>
      </p:sp>
      <p:sp>
        <p:nvSpPr>
          <p:cNvPr id="21" name="AutoShape 10"/>
          <p:cNvSpPr>
            <a:spLocks/>
          </p:cNvSpPr>
          <p:nvPr/>
        </p:nvSpPr>
        <p:spPr bwMode="auto">
          <a:xfrm>
            <a:off x="2620962" y="3278189"/>
            <a:ext cx="1150938" cy="8397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charset="0"/>
              <a:cs typeface="Gill Sans" charset="0"/>
              <a:sym typeface="Gill Sans" charset="0"/>
            </a:endParaRPr>
          </a:p>
        </p:txBody>
      </p:sp>
      <p:sp>
        <p:nvSpPr>
          <p:cNvPr id="36872" name="Rectangle 21"/>
          <p:cNvSpPr>
            <a:spLocks noChangeArrowheads="1"/>
          </p:cNvSpPr>
          <p:nvPr/>
        </p:nvSpPr>
        <p:spPr bwMode="auto">
          <a:xfrm>
            <a:off x="6297612" y="2243138"/>
            <a:ext cx="3892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Learn more in-depth math by focusing on </a:t>
            </a:r>
            <a:r>
              <a:rPr lang="en-US" altLang="en-US" sz="2400" b="1">
                <a:solidFill>
                  <a:srgbClr val="CD9D2C"/>
                </a:solidFill>
              </a:rPr>
              <a:t>fewer concepts.</a:t>
            </a:r>
          </a:p>
        </p:txBody>
      </p:sp>
      <p:sp>
        <p:nvSpPr>
          <p:cNvPr id="36873" name="Rectangle 22"/>
          <p:cNvSpPr>
            <a:spLocks noChangeArrowheads="1"/>
          </p:cNvSpPr>
          <p:nvPr/>
        </p:nvSpPr>
        <p:spPr bwMode="auto">
          <a:xfrm>
            <a:off x="6002338" y="3211513"/>
            <a:ext cx="3832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Focus on </a:t>
            </a:r>
            <a:r>
              <a:rPr lang="en-US" altLang="en-US" sz="2400" b="1">
                <a:solidFill>
                  <a:srgbClr val="CD9D2C"/>
                </a:solidFill>
              </a:rPr>
              <a:t>skill building, speed and accuracy.</a:t>
            </a:r>
          </a:p>
        </p:txBody>
      </p:sp>
      <p:sp>
        <p:nvSpPr>
          <p:cNvPr id="36874" name="Rectangle 23"/>
          <p:cNvSpPr>
            <a:spLocks noChangeArrowheads="1"/>
          </p:cNvSpPr>
          <p:nvPr/>
        </p:nvSpPr>
        <p:spPr bwMode="auto">
          <a:xfrm>
            <a:off x="6138862" y="4219576"/>
            <a:ext cx="3900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Use </a:t>
            </a:r>
            <a:r>
              <a:rPr lang="en-US" altLang="en-US" sz="2400" b="1">
                <a:solidFill>
                  <a:srgbClr val="CD9D2C"/>
                </a:solidFill>
              </a:rPr>
              <a:t>real-world examples </a:t>
            </a:r>
            <a:r>
              <a:rPr lang="en-US" altLang="en-US" sz="2400">
                <a:solidFill>
                  <a:srgbClr val="FFFFFF"/>
                </a:solidFill>
              </a:rPr>
              <a:t>to better understand concepts.</a:t>
            </a:r>
          </a:p>
        </p:txBody>
      </p:sp>
    </p:spTree>
    <p:extLst>
      <p:ext uri="{BB962C8B-B14F-4D97-AF65-F5344CB8AC3E}">
        <p14:creationId xmlns:p14="http://schemas.microsoft.com/office/powerpoint/2010/main" val="8807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686</Words>
  <Application>Microsoft Office PowerPoint</Application>
  <PresentationFormat>Custom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MS PGothic</vt:lpstr>
      <vt:lpstr>Arial</vt:lpstr>
      <vt:lpstr>Arial Narrow</vt:lpstr>
      <vt:lpstr>Calibri</vt:lpstr>
      <vt:lpstr>Century Gothic</vt:lpstr>
      <vt:lpstr>Century Schoolbook</vt:lpstr>
      <vt:lpstr>Consolas</vt:lpstr>
      <vt:lpstr>Corbel</vt:lpstr>
      <vt:lpstr>Gill Sans</vt:lpstr>
      <vt:lpstr>HGｺﾞｼｯｸM</vt:lpstr>
      <vt:lpstr>Times New Roman</vt:lpstr>
      <vt:lpstr>Trebuchet MS</vt:lpstr>
      <vt:lpstr>Wingdings</vt:lpstr>
      <vt:lpstr>Wingdings 2</vt:lpstr>
      <vt:lpstr>Chalkboard 16x9</vt:lpstr>
      <vt:lpstr>View</vt:lpstr>
      <vt:lpstr>FSA 3rd Grade  Parent Information</vt:lpstr>
      <vt:lpstr>PowerPoint Presentation</vt:lpstr>
      <vt:lpstr>What are the Florida Standards?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FSA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FSA Alternatives</vt:lpstr>
      <vt:lpstr>Relax and Laugh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2016-03-08T19:42:42Z</dcterms:created>
  <dcterms:modified xsi:type="dcterms:W3CDTF">2018-09-13T21:17:27Z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